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handoutMasterIdLst>
    <p:handoutMasterId r:id="rId16"/>
  </p:handoutMasterIdLst>
  <p:sldIdLst>
    <p:sldId id="345" r:id="rId2"/>
    <p:sldId id="448" r:id="rId3"/>
    <p:sldId id="458" r:id="rId4"/>
    <p:sldId id="449" r:id="rId5"/>
    <p:sldId id="450" r:id="rId6"/>
    <p:sldId id="451" r:id="rId7"/>
    <p:sldId id="452" r:id="rId8"/>
    <p:sldId id="453" r:id="rId9"/>
    <p:sldId id="454" r:id="rId10"/>
    <p:sldId id="455" r:id="rId11"/>
    <p:sldId id="456" r:id="rId12"/>
    <p:sldId id="457" r:id="rId13"/>
    <p:sldId id="274" r:id="rId14"/>
  </p:sldIdLst>
  <p:sldSz cx="9144000" cy="6858000" type="screen4x3"/>
  <p:notesSz cx="9996488" cy="68643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AA32"/>
    <a:srgbClr val="FF0066"/>
    <a:srgbClr val="76B531"/>
    <a:srgbClr val="8EC83E"/>
    <a:srgbClr val="97BE0D"/>
    <a:srgbClr val="A4C139"/>
    <a:srgbClr val="9AB535"/>
    <a:srgbClr val="A1BE38"/>
    <a:srgbClr val="7BB2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84164" autoAdjust="0"/>
  </p:normalViewPr>
  <p:slideViewPr>
    <p:cSldViewPr>
      <p:cViewPr varScale="1">
        <p:scale>
          <a:sx n="74" d="100"/>
          <a:sy n="74" d="100"/>
        </p:scale>
        <p:origin x="171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5D53D48D-6CDE-424D-92FA-58107FA4187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70373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514350"/>
            <a:ext cx="3433762" cy="2574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99649" y="3260566"/>
            <a:ext cx="7997190" cy="3088958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8357C7E2-668F-4C86-9037-86EF8C098E6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914637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3412"/>
            <a:endParaRPr lang="nl-NL" sz="1300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15306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11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58750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12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36802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13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4814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7179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9002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3786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68358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03088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44397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32530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6091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330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10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747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330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647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770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6483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916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185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289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929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265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8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microsoft.com/office/2007/relationships/hdphoto" Target="../media/hdphoto2.wdp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691680" y="-8679"/>
            <a:ext cx="3217538" cy="5904656"/>
          </a:xfrm>
          <a:prstGeom prst="rect">
            <a:avLst/>
          </a:prstGeom>
          <a:solidFill>
            <a:srgbClr val="97BE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91680" y="4167607"/>
            <a:ext cx="3217538" cy="1163468"/>
          </a:xfrm>
        </p:spPr>
        <p:txBody>
          <a:bodyPr>
            <a:noAutofit/>
          </a:bodyPr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</a:rPr>
              <a:t>Hoofdstuk 4</a:t>
            </a:r>
            <a:br>
              <a:rPr lang="nl-NL" sz="3600" b="1" dirty="0" smtClean="0">
                <a:solidFill>
                  <a:schemeClr val="bg1"/>
                </a:solidFill>
              </a:rPr>
            </a:br>
            <a:r>
              <a:rPr lang="nl-NL" sz="2800" b="1" dirty="0" smtClean="0">
                <a:solidFill>
                  <a:schemeClr val="bg1"/>
                </a:solidFill>
              </a:rPr>
              <a:t>Elektriciteit</a:t>
            </a:r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691679" y="5229201"/>
            <a:ext cx="3312369" cy="648072"/>
          </a:xfrm>
        </p:spPr>
        <p:txBody>
          <a:bodyPr>
            <a:noAutofit/>
          </a:bodyPr>
          <a:lstStyle/>
          <a:p>
            <a:pPr algn="l"/>
            <a:r>
              <a:rPr lang="nl-NL" sz="2000" dirty="0" smtClean="0">
                <a:solidFill>
                  <a:schemeClr val="bg1"/>
                </a:solidFill>
              </a:rPr>
              <a:t>Start H4 en 4.1 Een stroomkring maken</a:t>
            </a:r>
            <a:endParaRPr lang="nl-NL" sz="2000" dirty="0">
              <a:solidFill>
                <a:schemeClr val="bg1"/>
              </a:solidFill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795" y="6095701"/>
            <a:ext cx="2415205" cy="762299"/>
          </a:xfrm>
          <a:prstGeom prst="rect">
            <a:avLst/>
          </a:prstGeom>
        </p:spPr>
      </p:pic>
      <p:pic>
        <p:nvPicPr>
          <p:cNvPr id="2050" name="Picture 2" descr="Afbeeldingsresultaat voor stofzuiger met snoer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18" r="28706"/>
          <a:stretch/>
        </p:blipFill>
        <p:spPr bwMode="auto">
          <a:xfrm>
            <a:off x="5004048" y="2439977"/>
            <a:ext cx="2376264" cy="34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Gerelateerde afbeeldi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48" r="29083"/>
          <a:stretch/>
        </p:blipFill>
        <p:spPr bwMode="auto">
          <a:xfrm>
            <a:off x="1" y="2439977"/>
            <a:ext cx="1619672" cy="34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6"/>
          <a:srcRect l="47086" t="10149" r="28624" b="21688"/>
          <a:stretch/>
        </p:blipFill>
        <p:spPr>
          <a:xfrm>
            <a:off x="7452319" y="2439977"/>
            <a:ext cx="1690805" cy="3456000"/>
          </a:xfrm>
          <a:prstGeom prst="rect">
            <a:avLst/>
          </a:prstGeom>
          <a:ln w="19050">
            <a:noFill/>
          </a:ln>
        </p:spPr>
      </p:pic>
    </p:spTree>
    <p:extLst>
      <p:ext uri="{BB962C8B-B14F-4D97-AF65-F5344CB8AC3E}">
        <p14:creationId xmlns:p14="http://schemas.microsoft.com/office/powerpoint/2010/main" val="17927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4.1 Een stroomkring maken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dirty="0" smtClean="0"/>
              <a:t>De stroom meten</a:t>
            </a:r>
          </a:p>
          <a:p>
            <a:r>
              <a:rPr lang="nl-NL" dirty="0">
                <a:sym typeface="Wingdings" panose="05000000000000000000" pitchFamily="2" charset="2"/>
              </a:rPr>
              <a:t>Grootte van de stroom, de </a:t>
            </a:r>
            <a:r>
              <a:rPr lang="nl-NL" b="1" dirty="0">
                <a:solidFill>
                  <a:srgbClr val="8FAA32"/>
                </a:solidFill>
                <a:sym typeface="Wingdings" panose="05000000000000000000" pitchFamily="2" charset="2"/>
              </a:rPr>
              <a:t>stroomsterkte</a:t>
            </a:r>
            <a:r>
              <a:rPr lang="nl-NL" dirty="0">
                <a:sym typeface="Wingdings" panose="05000000000000000000" pitchFamily="2" charset="2"/>
              </a:rPr>
              <a:t>, </a:t>
            </a:r>
            <a:r>
              <a:rPr lang="nl-NL" dirty="0" smtClean="0">
                <a:sym typeface="Wingdings" panose="05000000000000000000" pitchFamily="2" charset="2"/>
              </a:rPr>
              <a:t>heeft als </a:t>
            </a:r>
            <a:r>
              <a:rPr lang="nl-NL" u="sng" dirty="0" smtClean="0">
                <a:sym typeface="Wingdings" panose="05000000000000000000" pitchFamily="2" charset="2"/>
              </a:rPr>
              <a:t>eenheid</a:t>
            </a: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dirty="0" smtClean="0">
                <a:sym typeface="Wingdings" panose="05000000000000000000" pitchFamily="2" charset="2"/>
              </a:rPr>
              <a:t>de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ampère (A)</a:t>
            </a:r>
          </a:p>
          <a:p>
            <a:pPr lvl="1"/>
            <a:r>
              <a:rPr lang="nl-NL" dirty="0">
                <a:sym typeface="Wingdings" panose="05000000000000000000" pitchFamily="2" charset="2"/>
              </a:rPr>
              <a:t>Stroommeter noemen we ook wel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ampèremeter</a:t>
            </a:r>
          </a:p>
          <a:p>
            <a:pPr lvl="3"/>
            <a:endParaRPr lang="nl-NL" u="sng" dirty="0" smtClean="0">
              <a:sym typeface="Wingdings" panose="05000000000000000000" pitchFamily="2" charset="2"/>
            </a:endParaRPr>
          </a:p>
          <a:p>
            <a:r>
              <a:rPr lang="nl-NL" u="sng" dirty="0" smtClean="0">
                <a:sym typeface="Wingdings" panose="05000000000000000000" pitchFamily="2" charset="2"/>
              </a:rPr>
              <a:t>Kleine </a:t>
            </a:r>
            <a:r>
              <a:rPr lang="nl-NL" u="sng" dirty="0">
                <a:sym typeface="Wingdings" panose="05000000000000000000" pitchFamily="2" charset="2"/>
              </a:rPr>
              <a:t>stroomsterkte</a:t>
            </a:r>
            <a:r>
              <a:rPr lang="nl-NL" dirty="0">
                <a:sym typeface="Wingdings" panose="05000000000000000000" pitchFamily="2" charset="2"/>
              </a:rPr>
              <a:t> meet je meestal in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milliampère (mA)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1 mA = 0,001 A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1 A = 1000 mA</a:t>
            </a:r>
            <a:endParaRPr lang="nl-NL" dirty="0"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1057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4.1 Een stroomkring maken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De stroom meten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Stroomsterkte is op elke plaats in de stroomkring </a:t>
            </a:r>
            <a:r>
              <a:rPr lang="nl-NL" u="sng" dirty="0" smtClean="0">
                <a:sym typeface="Wingdings" panose="05000000000000000000" pitchFamily="2" charset="2"/>
              </a:rPr>
              <a:t>even groot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Het maakt dus niet uit waar in de stroomkring je de stroommeter opneemt:</a:t>
            </a:r>
            <a:endParaRPr lang="nl-NL" dirty="0"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5136" y="4182169"/>
            <a:ext cx="6029325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5562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4.1 Een stroomkring maken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>
                <a:solidFill>
                  <a:srgbClr val="8FAA32"/>
                </a:solidFill>
              </a:rPr>
              <a:t>Plus </a:t>
            </a:r>
            <a:r>
              <a:rPr lang="nl-NL" b="1" dirty="0" smtClean="0"/>
              <a:t>De waterstroomkring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Elektrische stroom kun je goed vergelijken met water dat door buizen stroomt</a:t>
            </a:r>
            <a:endParaRPr lang="nl-NL" dirty="0"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3724" y="3285400"/>
            <a:ext cx="5772150" cy="3038475"/>
          </a:xfrm>
          <a:prstGeom prst="rect">
            <a:avLst/>
          </a:prstGeom>
          <a:ln w="19050">
            <a:solidFill>
              <a:srgbClr val="8FAA32"/>
            </a:solidFill>
          </a:ln>
        </p:spPr>
      </p:pic>
    </p:spTree>
    <p:extLst>
      <p:ext uri="{BB962C8B-B14F-4D97-AF65-F5344CB8AC3E}">
        <p14:creationId xmlns:p14="http://schemas.microsoft.com/office/powerpoint/2010/main" val="25642739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48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H4 Elektriciteit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i="1" dirty="0" smtClean="0">
                <a:solidFill>
                  <a:srgbClr val="8FAA32"/>
                </a:solidFill>
              </a:rPr>
              <a:t>Overeenkomsten en verschillen?</a:t>
            </a:r>
            <a:endParaRPr lang="nl-NL" i="1" dirty="0">
              <a:solidFill>
                <a:srgbClr val="8FAA32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1026" name="Picture 2" descr="Afbeeldingsresultaat voor stofzuiger met snoer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072"/>
          <a:stretch/>
        </p:blipFill>
        <p:spPr bwMode="auto">
          <a:xfrm>
            <a:off x="3744594" y="2503253"/>
            <a:ext cx="4942206" cy="3312368"/>
          </a:xfrm>
          <a:prstGeom prst="rect">
            <a:avLst/>
          </a:prstGeom>
          <a:noFill/>
          <a:ln w="19050">
            <a:solidFill>
              <a:srgbClr val="8FAA3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erelateerde afbeeldi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81" r="13328"/>
          <a:stretch/>
        </p:blipFill>
        <p:spPr bwMode="auto">
          <a:xfrm>
            <a:off x="457200" y="2800875"/>
            <a:ext cx="3672408" cy="3343939"/>
          </a:xfrm>
          <a:prstGeom prst="rect">
            <a:avLst/>
          </a:prstGeom>
          <a:noFill/>
          <a:ln w="19050">
            <a:solidFill>
              <a:srgbClr val="8FAA3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15674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1105394"/>
            <a:ext cx="8352928" cy="1470025"/>
          </a:xfrm>
        </p:spPr>
        <p:txBody>
          <a:bodyPr/>
          <a:lstStyle/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§4.1 Een stroomkring maken</a:t>
            </a:r>
            <a:endParaRPr lang="nl-N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ndertitel 7"/>
          <p:cNvSpPr>
            <a:spLocks noGrp="1"/>
          </p:cNvSpPr>
          <p:nvPr>
            <p:ph type="subTitle" idx="1"/>
          </p:nvPr>
        </p:nvSpPr>
        <p:spPr>
          <a:xfrm>
            <a:off x="210639" y="3284985"/>
            <a:ext cx="8679012" cy="2718472"/>
          </a:xfrm>
        </p:spPr>
        <p:txBody>
          <a:bodyPr>
            <a:normAutofit fontScale="85000" lnSpcReduction="10000"/>
          </a:bodyPr>
          <a:lstStyle/>
          <a:p>
            <a:r>
              <a:rPr lang="nl-NL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Doelen:</a:t>
            </a:r>
          </a:p>
          <a:p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 </a:t>
            </a:r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kunt een gesloten stroomkring maken</a:t>
            </a:r>
          </a:p>
          <a:p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 kunt onderdelen uit een stroomkring benoemen en hun functie verklaren</a:t>
            </a:r>
          </a:p>
          <a:p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 kunt voorbeelden van isolerende en geleidende stoffen benoemen</a:t>
            </a:r>
          </a:p>
          <a:p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 kunt uitleggen wat er wordt bedoeld met stroom en hoe je deze in een stroomkring kunt meten</a:t>
            </a:r>
            <a:endParaRPr lang="nl-NL" sz="28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nl-NL" sz="28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796" y="6003457"/>
            <a:ext cx="1790855" cy="74682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39" y="6248265"/>
            <a:ext cx="1371791" cy="257211"/>
          </a:xfrm>
          <a:prstGeom prst="rect">
            <a:avLst/>
          </a:prstGeom>
        </p:spPr>
      </p:pic>
      <p:pic>
        <p:nvPicPr>
          <p:cNvPr id="6" name="Afbeelding 5" descr="D:\Users\Inge\Documents\School\4. Stoas Vilentum Hogeschool\Stage Clusius College Alkmaar\Algemeen\Huisstijl\Kleurenbalk Clusius College kleur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18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318771"/>
            <a:ext cx="1547663" cy="488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71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4.1 Een stroomkring maken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Een gesloten stroomkring</a:t>
            </a:r>
          </a:p>
          <a:p>
            <a:r>
              <a:rPr lang="nl-NL" dirty="0" smtClean="0"/>
              <a:t>Batterij kan een fietslampjes laten </a:t>
            </a:r>
            <a:r>
              <a:rPr lang="nl-NL" u="sng" dirty="0" smtClean="0"/>
              <a:t>branden</a:t>
            </a:r>
          </a:p>
          <a:p>
            <a:pPr lvl="1"/>
            <a:r>
              <a:rPr lang="nl-NL" dirty="0" smtClean="0"/>
              <a:t>Stroom van batterij naar het lampje </a:t>
            </a:r>
            <a:r>
              <a:rPr lang="nl-NL" dirty="0" smtClean="0">
                <a:sym typeface="Wingdings" panose="05000000000000000000" pitchFamily="2" charset="2"/>
              </a:rPr>
              <a:t> door gloeidraad van het lampje  weer terug naar andere kant van de batterij</a:t>
            </a:r>
          </a:p>
          <a:p>
            <a:pPr lvl="3"/>
            <a:endParaRPr lang="nl-NL" dirty="0" smtClean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Lampje brandt  er is een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gesloten stroomkring</a:t>
            </a:r>
            <a:endParaRPr lang="nl-NL" b="1" dirty="0">
              <a:solidFill>
                <a:srgbClr val="8FAA32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7418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4.1 Een stroomkring maken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Een gesloten stroomkring</a:t>
            </a:r>
          </a:p>
          <a:p>
            <a:r>
              <a:rPr lang="nl-NL" dirty="0" smtClean="0"/>
              <a:t>Elk onderdeel eigen functie:</a:t>
            </a:r>
          </a:p>
          <a:p>
            <a:pPr lvl="1"/>
            <a:r>
              <a:rPr lang="nl-NL" i="1" dirty="0"/>
              <a:t>Batterij</a:t>
            </a:r>
            <a:r>
              <a:rPr lang="nl-NL" dirty="0"/>
              <a:t>: levert </a:t>
            </a:r>
            <a:r>
              <a:rPr lang="nl-NL" b="1" dirty="0" smtClean="0">
                <a:solidFill>
                  <a:srgbClr val="8FAA32"/>
                </a:solidFill>
              </a:rPr>
              <a:t>elektrische energie</a:t>
            </a:r>
          </a:p>
          <a:p>
            <a:pPr lvl="1"/>
            <a:r>
              <a:rPr lang="nl-NL" i="1" dirty="0"/>
              <a:t>Draden</a:t>
            </a:r>
            <a:r>
              <a:rPr lang="nl-NL" dirty="0"/>
              <a:t>: vervoeren </a:t>
            </a:r>
            <a:r>
              <a:rPr lang="nl-NL" dirty="0" smtClean="0"/>
              <a:t>energie</a:t>
            </a:r>
          </a:p>
          <a:p>
            <a:pPr lvl="1"/>
            <a:r>
              <a:rPr lang="nl-NL" i="1" dirty="0" smtClean="0"/>
              <a:t>Lampje</a:t>
            </a:r>
            <a:r>
              <a:rPr lang="nl-NL" dirty="0" smtClean="0"/>
              <a:t>: zet elektrische energie om in </a:t>
            </a:r>
            <a:r>
              <a:rPr lang="nl-NL" u="sng" dirty="0" smtClean="0"/>
              <a:t>licht</a:t>
            </a:r>
            <a:r>
              <a:rPr lang="nl-NL" dirty="0" smtClean="0"/>
              <a:t> en </a:t>
            </a:r>
            <a:r>
              <a:rPr lang="nl-NL" u="sng" dirty="0" smtClean="0"/>
              <a:t>warmte</a:t>
            </a:r>
            <a:endParaRPr lang="nl-NL" u="sng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6970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4.1 Een stroomkring maken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Isolerende en geleidende stoffen</a:t>
            </a:r>
          </a:p>
          <a:p>
            <a:r>
              <a:rPr lang="nl-NL" dirty="0" smtClean="0"/>
              <a:t>Onderdelen van een stroomkring vaak met elkaar verbonden met </a:t>
            </a:r>
            <a:r>
              <a:rPr lang="nl-NL" u="sng" dirty="0" smtClean="0"/>
              <a:t>snoeren</a:t>
            </a:r>
          </a:p>
          <a:p>
            <a:pPr lvl="1"/>
            <a:r>
              <a:rPr lang="nl-NL" dirty="0" smtClean="0"/>
              <a:t>Stroom loopt door </a:t>
            </a:r>
            <a:r>
              <a:rPr lang="nl-NL" u="sng" dirty="0" smtClean="0"/>
              <a:t>koperdraad</a:t>
            </a:r>
            <a:r>
              <a:rPr lang="nl-NL" dirty="0" smtClean="0"/>
              <a:t> in het snoer</a:t>
            </a:r>
          </a:p>
          <a:p>
            <a:pPr lvl="1"/>
            <a:r>
              <a:rPr lang="nl-NL" u="sng" dirty="0" smtClean="0"/>
              <a:t>Plastic buitenkant</a:t>
            </a:r>
            <a:r>
              <a:rPr lang="nl-NL" dirty="0" smtClean="0"/>
              <a:t> loopt</a:t>
            </a:r>
            <a:br>
              <a:rPr lang="nl-NL" dirty="0" smtClean="0"/>
            </a:br>
            <a:r>
              <a:rPr lang="nl-NL" dirty="0" smtClean="0"/>
              <a:t>geen stroom doorheen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9597" y="3913212"/>
            <a:ext cx="3190875" cy="2324100"/>
          </a:xfrm>
          <a:prstGeom prst="rect">
            <a:avLst/>
          </a:prstGeom>
          <a:ln w="19050">
            <a:solidFill>
              <a:srgbClr val="8FAA32"/>
            </a:solidFill>
          </a:ln>
        </p:spPr>
      </p:pic>
    </p:spTree>
    <p:extLst>
      <p:ext uri="{BB962C8B-B14F-4D97-AF65-F5344CB8AC3E}">
        <p14:creationId xmlns:p14="http://schemas.microsoft.com/office/powerpoint/2010/main" val="10417216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4.1 Een stroomkring maken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Isolerende en geleidende stoffen</a:t>
            </a:r>
          </a:p>
          <a:p>
            <a:r>
              <a:rPr lang="nl-NL" dirty="0" smtClean="0"/>
              <a:t>Stoffen waar elektrische stroom gemakkelijk doorheen kan lopen </a:t>
            </a:r>
            <a:r>
              <a:rPr lang="nl-NL" dirty="0" smtClean="0">
                <a:sym typeface="Wingdings" panose="05000000000000000000" pitchFamily="2" charset="2"/>
              </a:rPr>
              <a:t>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geleiders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Alle metalen en koolstof</a:t>
            </a:r>
          </a:p>
          <a:p>
            <a:pPr lvl="3"/>
            <a:endParaRPr lang="nl-NL" dirty="0" smtClean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Stoffen die elektrische stroom niet of heel slecht doorlaten 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isolatoren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Rubber, glas, meeste soorten plastic, lucht</a:t>
            </a:r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4713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4.1 Een stroomkring maken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Isolerende en geleidende stoffen</a:t>
            </a:r>
          </a:p>
          <a:p>
            <a:r>
              <a:rPr lang="nl-NL" dirty="0" smtClean="0"/>
              <a:t>Met een </a:t>
            </a:r>
            <a:r>
              <a:rPr lang="nl-NL" b="1" dirty="0" smtClean="0">
                <a:solidFill>
                  <a:srgbClr val="8FAA32"/>
                </a:solidFill>
              </a:rPr>
              <a:t>schakelaar</a:t>
            </a:r>
            <a:r>
              <a:rPr lang="nl-NL" dirty="0" smtClean="0"/>
              <a:t> kun je stroom in- en uitschakelen</a:t>
            </a:r>
          </a:p>
          <a:p>
            <a:pPr lvl="1"/>
            <a:r>
              <a:rPr lang="nl-NL" u="sng" dirty="0">
                <a:sym typeface="Wingdings" panose="05000000000000000000" pitchFamily="2" charset="2"/>
              </a:rPr>
              <a:t>Geleidende delen</a:t>
            </a:r>
            <a:r>
              <a:rPr lang="nl-NL" dirty="0">
                <a:sym typeface="Wingdings" panose="05000000000000000000" pitchFamily="2" charset="2"/>
              </a:rPr>
              <a:t> komen met elkaar in contact: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1607" y="3717032"/>
            <a:ext cx="3456384" cy="2734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3179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4.1 Een stroomkring maken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De stroom meten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Als je een lampje aansluit op een batterij, gaat er een </a:t>
            </a:r>
            <a:r>
              <a:rPr lang="nl-NL" u="sng" dirty="0" smtClean="0">
                <a:sym typeface="Wingdings" panose="05000000000000000000" pitchFamily="2" charset="2"/>
              </a:rPr>
              <a:t>stroom</a:t>
            </a:r>
            <a:r>
              <a:rPr lang="nl-NL" dirty="0" smtClean="0">
                <a:sym typeface="Wingdings" panose="05000000000000000000" pitchFamily="2" charset="2"/>
              </a:rPr>
              <a:t> door het lampje lopen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Met een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stroommeter</a:t>
            </a:r>
            <a:r>
              <a:rPr lang="nl-NL" dirty="0" smtClean="0">
                <a:sym typeface="Wingdings" panose="05000000000000000000" pitchFamily="2" charset="2"/>
              </a:rPr>
              <a:t> kun je meten hoe groot de stroom is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8477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7438</TotalTime>
  <Words>554</Words>
  <Application>Microsoft Office PowerPoint</Application>
  <PresentationFormat>Diavoorstelling (4:3)</PresentationFormat>
  <Paragraphs>105</Paragraphs>
  <Slides>13</Slides>
  <Notes>12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Kantoorthema</vt:lpstr>
      <vt:lpstr>Hoofdstuk 4 Elektriciteit</vt:lpstr>
      <vt:lpstr>H4 Elektriciteit</vt:lpstr>
      <vt:lpstr>§4.1 Een stroomkring maken</vt:lpstr>
      <vt:lpstr>4.1 Een stroomkring maken</vt:lpstr>
      <vt:lpstr>4.1 Een stroomkring maken</vt:lpstr>
      <vt:lpstr>4.1 Een stroomkring maken</vt:lpstr>
      <vt:lpstr>4.1 Een stroomkring maken</vt:lpstr>
      <vt:lpstr>4.1 Een stroomkring maken</vt:lpstr>
      <vt:lpstr>4.1 Een stroomkring maken</vt:lpstr>
      <vt:lpstr>4.1 Een stroomkring maken</vt:lpstr>
      <vt:lpstr>4.1 Een stroomkring maken</vt:lpstr>
      <vt:lpstr>4.1 Een stroomkring maken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Inge</dc:creator>
  <cp:lastModifiedBy>Inge Zwaan</cp:lastModifiedBy>
  <cp:revision>392</cp:revision>
  <cp:lastPrinted>2015-01-10T16:11:12Z</cp:lastPrinted>
  <dcterms:created xsi:type="dcterms:W3CDTF">2014-09-23T08:37:22Z</dcterms:created>
  <dcterms:modified xsi:type="dcterms:W3CDTF">2020-03-16T12:46:22Z</dcterms:modified>
</cp:coreProperties>
</file>